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29"/>
  </p:notesMasterIdLst>
  <p:sldIdLst>
    <p:sldId id="256" r:id="rId2"/>
    <p:sldId id="262" r:id="rId3"/>
    <p:sldId id="308" r:id="rId4"/>
    <p:sldId id="265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9" r:id="rId13"/>
    <p:sldId id="278" r:id="rId14"/>
    <p:sldId id="280" r:id="rId15"/>
    <p:sldId id="281" r:id="rId16"/>
    <p:sldId id="282" r:id="rId17"/>
    <p:sldId id="283" r:id="rId18"/>
    <p:sldId id="284" r:id="rId19"/>
    <p:sldId id="285" r:id="rId20"/>
    <p:sldId id="289" r:id="rId21"/>
    <p:sldId id="290" r:id="rId22"/>
    <p:sldId id="287" r:id="rId23"/>
    <p:sldId id="288" r:id="rId24"/>
    <p:sldId id="307" r:id="rId25"/>
    <p:sldId id="305" r:id="rId26"/>
    <p:sldId id="306" r:id="rId27"/>
    <p:sldId id="26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FA13A02-913C-4E74-8637-225E75271154}">
          <p14:sldIdLst>
            <p14:sldId id="256"/>
            <p14:sldId id="262"/>
          </p14:sldIdLst>
        </p14:section>
        <p14:section name="제목 없는 구역" id="{4627E491-EA9D-4C40-86A8-E1A5A5F6E230}">
          <p14:sldIdLst>
            <p14:sldId id="308"/>
            <p14:sldId id="265"/>
            <p14:sldId id="271"/>
            <p14:sldId id="272"/>
            <p14:sldId id="273"/>
            <p14:sldId id="274"/>
            <p14:sldId id="275"/>
            <p14:sldId id="276"/>
            <p14:sldId id="277"/>
            <p14:sldId id="279"/>
            <p14:sldId id="278"/>
            <p14:sldId id="280"/>
            <p14:sldId id="281"/>
            <p14:sldId id="282"/>
            <p14:sldId id="283"/>
            <p14:sldId id="284"/>
            <p14:sldId id="285"/>
            <p14:sldId id="289"/>
            <p14:sldId id="290"/>
            <p14:sldId id="287"/>
            <p14:sldId id="288"/>
            <p14:sldId id="307"/>
            <p14:sldId id="305"/>
            <p14:sldId id="306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9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02" autoAdjust="0"/>
    <p:restoredTop sz="96310" autoAdjust="0"/>
  </p:normalViewPr>
  <p:slideViewPr>
    <p:cSldViewPr snapToGrid="0">
      <p:cViewPr varScale="1">
        <p:scale>
          <a:sx n="67" d="100"/>
          <a:sy n="67" d="100"/>
        </p:scale>
        <p:origin x="66" y="94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ng yoon" userId="91498ed6ae028579" providerId="LiveId" clId="{9C0A59D4-9A4E-4869-A37E-C7E1C3EAE03D}"/>
    <pc:docChg chg="modSld">
      <pc:chgData name="young yoon" userId="91498ed6ae028579" providerId="LiveId" clId="{9C0A59D4-9A4E-4869-A37E-C7E1C3EAE03D}" dt="2025-10-15T06:43:12.786" v="1" actId="14100"/>
      <pc:docMkLst>
        <pc:docMk/>
      </pc:docMkLst>
      <pc:sldChg chg="modSp mod">
        <pc:chgData name="young yoon" userId="91498ed6ae028579" providerId="LiveId" clId="{9C0A59D4-9A4E-4869-A37E-C7E1C3EAE03D}" dt="2025-10-15T06:43:08.917" v="0" actId="14100"/>
        <pc:sldMkLst>
          <pc:docMk/>
          <pc:sldMk cId="1059104156" sldId="272"/>
        </pc:sldMkLst>
        <pc:spChg chg="mod">
          <ac:chgData name="young yoon" userId="91498ed6ae028579" providerId="LiveId" clId="{9C0A59D4-9A4E-4869-A37E-C7E1C3EAE03D}" dt="2025-10-15T06:43:08.917" v="0" actId="14100"/>
          <ac:spMkLst>
            <pc:docMk/>
            <pc:sldMk cId="1059104156" sldId="272"/>
            <ac:spMk id="5" creationId="{346C63B0-0E4C-6580-1254-1026224C0995}"/>
          </ac:spMkLst>
        </pc:spChg>
      </pc:sldChg>
      <pc:sldChg chg="modSp mod">
        <pc:chgData name="young yoon" userId="91498ed6ae028579" providerId="LiveId" clId="{9C0A59D4-9A4E-4869-A37E-C7E1C3EAE03D}" dt="2025-10-15T06:43:12.786" v="1" actId="14100"/>
        <pc:sldMkLst>
          <pc:docMk/>
          <pc:sldMk cId="4183397269" sldId="273"/>
        </pc:sldMkLst>
        <pc:spChg chg="mod">
          <ac:chgData name="young yoon" userId="91498ed6ae028579" providerId="LiveId" clId="{9C0A59D4-9A4E-4869-A37E-C7E1C3EAE03D}" dt="2025-10-15T06:43:12.786" v="1" actId="14100"/>
          <ac:spMkLst>
            <pc:docMk/>
            <pc:sldMk cId="4183397269" sldId="273"/>
            <ac:spMk id="5" creationId="{346C63B0-0E4C-6580-1254-1026224C099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B240-13AD-4EE1-9C1E-033E886C9AA0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3A51-44F0-4942-A3DA-B6A77DCB7E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2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843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9113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545286" y="5873326"/>
            <a:ext cx="598714" cy="987315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7805057" y="2677886"/>
            <a:ext cx="1342507" cy="3298371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-10886" y="2917371"/>
            <a:ext cx="8632372" cy="3940629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86685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128016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7048"/>
            <a:ext cx="8229600" cy="459943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 bwMode="gray">
          <a:xfrm flipH="1" flipV="1">
            <a:off x="6769373" y="6204296"/>
            <a:ext cx="852820" cy="653704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  <a:gd name="connsiteX0" fmla="*/ 0 w 1310936"/>
              <a:gd name="connsiteY0" fmla="*/ 0 h 1063415"/>
              <a:gd name="connsiteX1" fmla="*/ 414592 w 1310936"/>
              <a:gd name="connsiteY1" fmla="*/ 1063415 h 1063415"/>
              <a:gd name="connsiteX2" fmla="*/ 1310936 w 1310936"/>
              <a:gd name="connsiteY2" fmla="*/ 645111 h 1063415"/>
              <a:gd name="connsiteX3" fmla="*/ 1222159 w 1310936"/>
              <a:gd name="connsiteY3" fmla="*/ 0 h 1063415"/>
              <a:gd name="connsiteX4" fmla="*/ 0 w 1310936"/>
              <a:gd name="connsiteY4" fmla="*/ 0 h 1063415"/>
              <a:gd name="connsiteX0" fmla="*/ 0 w 1328969"/>
              <a:gd name="connsiteY0" fmla="*/ 0 h 1063415"/>
              <a:gd name="connsiteX1" fmla="*/ 414592 w 1328969"/>
              <a:gd name="connsiteY1" fmla="*/ 1063415 h 1063415"/>
              <a:gd name="connsiteX2" fmla="*/ 1328969 w 1328969"/>
              <a:gd name="connsiteY2" fmla="*/ 764808 h 1063415"/>
              <a:gd name="connsiteX3" fmla="*/ 1222159 w 1328969"/>
              <a:gd name="connsiteY3" fmla="*/ 0 h 1063415"/>
              <a:gd name="connsiteX4" fmla="*/ 0 w 1328969"/>
              <a:gd name="connsiteY4" fmla="*/ 0 h 106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8969" h="1063415">
                <a:moveTo>
                  <a:pt x="0" y="0"/>
                </a:moveTo>
                <a:lnTo>
                  <a:pt x="414592" y="1063415"/>
                </a:lnTo>
                <a:lnTo>
                  <a:pt x="1328969" y="764808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 bwMode="gray">
          <a:xfrm flipH="1" flipV="1">
            <a:off x="7411881" y="5623560"/>
            <a:ext cx="1737360" cy="1234440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7004304" y="274638"/>
            <a:ext cx="1682496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457200" y="274638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457200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2670048" y="6583680"/>
            <a:ext cx="41148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7013448" y="6583680"/>
            <a:ext cx="457200" cy="22860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85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9728"/>
            <a:ext cx="59436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43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9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3438144"/>
            <a:ext cx="7735824" cy="13529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2029968" y="1929384"/>
            <a:ext cx="6419088" cy="149961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12161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6733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73152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9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48056" y="1426464"/>
            <a:ext cx="4041648" cy="786384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2400" b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056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599432" y="1426464"/>
            <a:ext cx="4041648" cy="786384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9432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73152"/>
            <a:ext cx="70043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09728"/>
            <a:ext cx="7004304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Oval 5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0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611062C7-749A-2DBB-5548-826E259A6CA1}"/>
              </a:ext>
            </a:extLst>
          </p:cNvPr>
          <p:cNvGrpSpPr/>
          <p:nvPr userDrawn="1"/>
        </p:nvGrpSpPr>
        <p:grpSpPr>
          <a:xfrm>
            <a:off x="0" y="0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6" name="1/2 액자 5">
              <a:extLst>
                <a:ext uri="{FF2B5EF4-FFF2-40B4-BE49-F238E27FC236}">
                  <a16:creationId xmlns:a16="http://schemas.microsoft.com/office/drawing/2014/main" id="{3D9AFCAA-444D-EC54-0DC3-4CFFE39B0CE3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7" name="평행 사변형 6">
              <a:extLst>
                <a:ext uri="{FF2B5EF4-FFF2-40B4-BE49-F238E27FC236}">
                  <a16:creationId xmlns:a16="http://schemas.microsoft.com/office/drawing/2014/main" id="{EB27E03A-5118-028F-0911-2A805C153AD7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8" name="1/2 액자 7">
              <a:extLst>
                <a:ext uri="{FF2B5EF4-FFF2-40B4-BE49-F238E27FC236}">
                  <a16:creationId xmlns:a16="http://schemas.microsoft.com/office/drawing/2014/main" id="{4324F33A-B931-A0EE-2617-EF44D14C9B49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4F3596FB-CDC0-070F-DED3-1F13BA6377B2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128236D5-E8B3-A016-25B8-23B1D10A4C6D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ECB0B31-FCF2-C527-B213-25EFCDE32A19}"/>
              </a:ext>
            </a:extLst>
          </p:cNvPr>
          <p:cNvSpPr/>
          <p:nvPr userDrawn="1"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15559BF-0D15-0E0A-845D-F24C130A27CD}"/>
              </a:ext>
            </a:extLst>
          </p:cNvPr>
          <p:cNvGrpSpPr/>
          <p:nvPr userDrawn="1"/>
        </p:nvGrpSpPr>
        <p:grpSpPr>
          <a:xfrm>
            <a:off x="227214" y="173017"/>
            <a:ext cx="6266163" cy="587171"/>
            <a:chOff x="1127359" y="1269495"/>
            <a:chExt cx="9577586" cy="703133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D8D7D02E-71B3-21E4-AA25-5E31DD7373E6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A62D0C37-64DB-3AB2-4D17-DABF3DD9BA4F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8C07D99-17F5-9F15-C6DD-8DF9329D96AD}"/>
              </a:ext>
            </a:extLst>
          </p:cNvPr>
          <p:cNvSpPr txBox="1"/>
          <p:nvPr userDrawn="1"/>
        </p:nvSpPr>
        <p:spPr>
          <a:xfrm>
            <a:off x="0" y="2228926"/>
            <a:ext cx="9144000" cy="46401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531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8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859536" y="502920"/>
            <a:ext cx="7653528" cy="566928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9536" y="1170432"/>
            <a:ext cx="7644384" cy="4114800"/>
          </a:xfr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black">
          <a:xfrm>
            <a:off x="859536" y="5385816"/>
            <a:ext cx="7653528" cy="78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466344" y="658368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466344" y="5440680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-1" y="6229431"/>
            <a:ext cx="1367073" cy="20984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7073" h="209846">
                <a:moveTo>
                  <a:pt x="0" y="0"/>
                </a:moveTo>
                <a:lnTo>
                  <a:pt x="1230086" y="21771"/>
                </a:lnTo>
                <a:lnTo>
                  <a:pt x="1367073" y="143886"/>
                </a:lnTo>
                <a:lnTo>
                  <a:pt x="521760" y="146472"/>
                </a:lnTo>
                <a:lnTo>
                  <a:pt x="507856" y="209846"/>
                </a:lnTo>
                <a:lnTo>
                  <a:pt x="1833" y="2083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 bwMode="gray">
          <a:xfrm>
            <a:off x="561" y="6469523"/>
            <a:ext cx="1088979" cy="388477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979" h="388477">
                <a:moveTo>
                  <a:pt x="310" y="697"/>
                </a:moveTo>
                <a:lnTo>
                  <a:pt x="498339" y="0"/>
                </a:lnTo>
                <a:lnTo>
                  <a:pt x="464654" y="104880"/>
                </a:lnTo>
                <a:lnTo>
                  <a:pt x="1028546" y="104448"/>
                </a:lnTo>
                <a:lnTo>
                  <a:pt x="1088979" y="388477"/>
                </a:lnTo>
                <a:lnTo>
                  <a:pt x="1035" y="386331"/>
                </a:lnTo>
                <a:cubicBezTo>
                  <a:pt x="0" y="256993"/>
                  <a:pt x="1345" y="130035"/>
                  <a:pt x="310" y="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gray">
          <a:xfrm>
            <a:off x="501660" y="6389202"/>
            <a:ext cx="4536352" cy="160684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6352" h="369387">
                <a:moveTo>
                  <a:pt x="48436" y="0"/>
                </a:moveTo>
                <a:lnTo>
                  <a:pt x="4536352" y="26326"/>
                </a:lnTo>
                <a:lnTo>
                  <a:pt x="4472120" y="299405"/>
                </a:lnTo>
                <a:lnTo>
                  <a:pt x="0" y="369388"/>
                </a:lnTo>
                <a:lnTo>
                  <a:pt x="4843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 bwMode="gray">
          <a:xfrm>
            <a:off x="1058521" y="6550388"/>
            <a:ext cx="7139514" cy="318498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48436 w 4536352"/>
              <a:gd name="connsiteY0" fmla="*/ 0 h 369388"/>
              <a:gd name="connsiteX1" fmla="*/ 4536352 w 4536352"/>
              <a:gd name="connsiteY1" fmla="*/ 26326 h 369388"/>
              <a:gd name="connsiteX2" fmla="*/ 4507345 w 4536352"/>
              <a:gd name="connsiteY2" fmla="*/ 341536 h 369388"/>
              <a:gd name="connsiteX3" fmla="*/ 0 w 4536352"/>
              <a:gd name="connsiteY3" fmla="*/ 369388 h 369388"/>
              <a:gd name="connsiteX4" fmla="*/ 48436 w 4536352"/>
              <a:gd name="connsiteY4" fmla="*/ 0 h 369388"/>
              <a:gd name="connsiteX0" fmla="*/ 0 w 4601879"/>
              <a:gd name="connsiteY0" fmla="*/ 52440 h 343062"/>
              <a:gd name="connsiteX1" fmla="*/ 4601879 w 4601879"/>
              <a:gd name="connsiteY1" fmla="*/ 0 h 343062"/>
              <a:gd name="connsiteX2" fmla="*/ 4572872 w 4601879"/>
              <a:gd name="connsiteY2" fmla="*/ 315210 h 343062"/>
              <a:gd name="connsiteX3" fmla="*/ 65527 w 4601879"/>
              <a:gd name="connsiteY3" fmla="*/ 343062 h 343062"/>
              <a:gd name="connsiteX4" fmla="*/ 0 w 4601879"/>
              <a:gd name="connsiteY4" fmla="*/ 52440 h 343062"/>
              <a:gd name="connsiteX0" fmla="*/ 0 w 4563837"/>
              <a:gd name="connsiteY0" fmla="*/ 22845 h 343062"/>
              <a:gd name="connsiteX1" fmla="*/ 4563837 w 4563837"/>
              <a:gd name="connsiteY1" fmla="*/ 0 h 343062"/>
              <a:gd name="connsiteX2" fmla="*/ 4534830 w 4563837"/>
              <a:gd name="connsiteY2" fmla="*/ 315210 h 343062"/>
              <a:gd name="connsiteX3" fmla="*/ 27485 w 4563837"/>
              <a:gd name="connsiteY3" fmla="*/ 343062 h 343062"/>
              <a:gd name="connsiteX4" fmla="*/ 0 w 4563837"/>
              <a:gd name="connsiteY4" fmla="*/ 22845 h 343062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34830 w 4563837"/>
              <a:gd name="connsiteY2" fmla="*/ 315210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12005 w 4563837"/>
              <a:gd name="connsiteY2" fmla="*/ 328662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2315"/>
              <a:gd name="connsiteY0" fmla="*/ 30917 h 340372"/>
              <a:gd name="connsiteX1" fmla="*/ 4562315 w 4562315"/>
              <a:gd name="connsiteY1" fmla="*/ 0 h 340372"/>
              <a:gd name="connsiteX2" fmla="*/ 4512005 w 4562315"/>
              <a:gd name="connsiteY2" fmla="*/ 336734 h 340372"/>
              <a:gd name="connsiteX3" fmla="*/ 32050 w 4562315"/>
              <a:gd name="connsiteY3" fmla="*/ 340372 h 340372"/>
              <a:gd name="connsiteX4" fmla="*/ 0 w 4562315"/>
              <a:gd name="connsiteY4" fmla="*/ 30917 h 34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2315" h="340372">
                <a:moveTo>
                  <a:pt x="0" y="30917"/>
                </a:moveTo>
                <a:lnTo>
                  <a:pt x="4562315" y="0"/>
                </a:lnTo>
                <a:lnTo>
                  <a:pt x="4512005" y="336734"/>
                </a:lnTo>
                <a:lnTo>
                  <a:pt x="32050" y="340372"/>
                </a:lnTo>
                <a:lnTo>
                  <a:pt x="0" y="309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 bwMode="gray">
          <a:xfrm>
            <a:off x="5005388" y="6324681"/>
            <a:ext cx="1176821" cy="20002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581" h="323214">
                <a:moveTo>
                  <a:pt x="379208" y="-1"/>
                </a:moveTo>
                <a:lnTo>
                  <a:pt x="4545802" y="53258"/>
                </a:lnTo>
                <a:lnTo>
                  <a:pt x="4670581" y="310948"/>
                </a:lnTo>
                <a:lnTo>
                  <a:pt x="0" y="323214"/>
                </a:lnTo>
                <a:lnTo>
                  <a:pt x="379208" y="-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 bwMode="gray">
          <a:xfrm>
            <a:off x="6168128" y="6353255"/>
            <a:ext cx="2467606" cy="16668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574" h="269345">
                <a:moveTo>
                  <a:pt x="0" y="-1"/>
                </a:moveTo>
                <a:lnTo>
                  <a:pt x="5289574" y="22476"/>
                </a:lnTo>
                <a:lnTo>
                  <a:pt x="4715043" y="237841"/>
                </a:lnTo>
                <a:lnTo>
                  <a:pt x="90402" y="269345"/>
                </a:lnTo>
                <a:lnTo>
                  <a:pt x="0" y="-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 bwMode="gray">
          <a:xfrm>
            <a:off x="8417311" y="6360399"/>
            <a:ext cx="593340" cy="149573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3982" h="241689">
                <a:moveTo>
                  <a:pt x="2696066" y="0"/>
                </a:moveTo>
                <a:lnTo>
                  <a:pt x="5883982" y="7086"/>
                </a:lnTo>
                <a:lnTo>
                  <a:pt x="3066102" y="241689"/>
                </a:lnTo>
                <a:lnTo>
                  <a:pt x="0" y="238564"/>
                </a:lnTo>
                <a:lnTo>
                  <a:pt x="26960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 bwMode="gray">
          <a:xfrm>
            <a:off x="8162518" y="6362780"/>
            <a:ext cx="980697" cy="49521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  <a:gd name="connsiteX0" fmla="*/ 783321 w 5883982"/>
              <a:gd name="connsiteY0" fmla="*/ 0 h 238076"/>
              <a:gd name="connsiteX1" fmla="*/ 5883982 w 5883982"/>
              <a:gd name="connsiteY1" fmla="*/ 3473 h 238076"/>
              <a:gd name="connsiteX2" fmla="*/ 3066102 w 5883982"/>
              <a:gd name="connsiteY2" fmla="*/ 238076 h 238076"/>
              <a:gd name="connsiteX3" fmla="*/ 0 w 5883982"/>
              <a:gd name="connsiteY3" fmla="*/ 234951 h 238076"/>
              <a:gd name="connsiteX4" fmla="*/ 783321 w 5883982"/>
              <a:gd name="connsiteY4" fmla="*/ 0 h 238076"/>
              <a:gd name="connsiteX0" fmla="*/ 736088 w 5836749"/>
              <a:gd name="connsiteY0" fmla="*/ 0 h 238076"/>
              <a:gd name="connsiteX1" fmla="*/ 5836749 w 5836749"/>
              <a:gd name="connsiteY1" fmla="*/ 3473 h 238076"/>
              <a:gd name="connsiteX2" fmla="*/ 3018869 w 5836749"/>
              <a:gd name="connsiteY2" fmla="*/ 238076 h 238076"/>
              <a:gd name="connsiteX3" fmla="*/ 0 w 5836749"/>
              <a:gd name="connsiteY3" fmla="*/ 234951 h 238076"/>
              <a:gd name="connsiteX4" fmla="*/ 736088 w 5836749"/>
              <a:gd name="connsiteY4" fmla="*/ 0 h 238076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9725290 w 9725290"/>
              <a:gd name="connsiteY2" fmla="*/ 234464 h 234951"/>
              <a:gd name="connsiteX3" fmla="*/ 0 w 9725290"/>
              <a:gd name="connsiteY3" fmla="*/ 234951 h 234951"/>
              <a:gd name="connsiteX4" fmla="*/ 736088 w 9725290"/>
              <a:gd name="connsiteY4" fmla="*/ 0 h 234951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7111899 w 9725290"/>
              <a:gd name="connsiteY2" fmla="*/ 75858 h 234951"/>
              <a:gd name="connsiteX3" fmla="*/ 9725290 w 9725290"/>
              <a:gd name="connsiteY3" fmla="*/ 234464 h 234951"/>
              <a:gd name="connsiteX4" fmla="*/ 0 w 9725290"/>
              <a:gd name="connsiteY4" fmla="*/ 234951 h 234951"/>
              <a:gd name="connsiteX5" fmla="*/ 736088 w 9725290"/>
              <a:gd name="connsiteY5" fmla="*/ 0 h 234951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709463 w 9725290"/>
              <a:gd name="connsiteY2" fmla="*/ 0 h 368609"/>
              <a:gd name="connsiteX3" fmla="*/ 9725290 w 9725290"/>
              <a:gd name="connsiteY3" fmla="*/ 368122 h 368609"/>
              <a:gd name="connsiteX4" fmla="*/ 0 w 9725290"/>
              <a:gd name="connsiteY4" fmla="*/ 368609 h 368609"/>
              <a:gd name="connsiteX5" fmla="*/ 736088 w 9725290"/>
              <a:gd name="connsiteY5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7843941 w 9725290"/>
              <a:gd name="connsiteY2" fmla="*/ 63216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718680 w 9725290"/>
              <a:gd name="connsiteY1" fmla="*/ 135325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5290" h="368609">
                <a:moveTo>
                  <a:pt x="736088" y="133658"/>
                </a:moveTo>
                <a:lnTo>
                  <a:pt x="5718680" y="135325"/>
                </a:lnTo>
                <a:lnTo>
                  <a:pt x="9071878" y="1807"/>
                </a:lnTo>
                <a:lnTo>
                  <a:pt x="9709463" y="0"/>
                </a:lnTo>
                <a:lnTo>
                  <a:pt x="9725290" y="368122"/>
                </a:lnTo>
                <a:lnTo>
                  <a:pt x="0" y="368609"/>
                </a:lnTo>
                <a:lnTo>
                  <a:pt x="736088" y="13365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73152" y="658368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670048" y="6583680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302752" y="6583680"/>
            <a:ext cx="457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27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90000"/>
        <a:buFont typeface="Wingdings 3" pitchFamily="18" charset="2"/>
        <a:buChar char="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173986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2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20665" y="1692139"/>
            <a:ext cx="8008232" cy="220162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데스크톱 응용 프로그램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비디오 게임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서버 프로그램 등에도 효과적으로 사용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1998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년 처음 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C++98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지정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2024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년 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C++23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까지 계속 국제 표준이 만들어짐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C++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43631" y="220279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7777509-86F6-BF4C-ACA9-062B19460C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505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0" y="1137610"/>
            <a:ext cx="9144000" cy="55394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49773" y="944426"/>
            <a:ext cx="8495780" cy="585801"/>
            <a:chOff x="1010093" y="1217233"/>
            <a:chExt cx="8495780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C++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1010093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55115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0719" y="15436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5620537-AF45-9B00-58CC-F0E7A5AF03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678247"/>
              </p:ext>
            </p:extLst>
          </p:nvPr>
        </p:nvGraphicFramePr>
        <p:xfrm>
          <a:off x="827319" y="1573937"/>
          <a:ext cx="7920000" cy="47270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70459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  <a:gridCol w="3649541">
                  <a:extLst>
                    <a:ext uri="{9D8B030D-6E8A-4147-A177-3AD203B41FA5}">
                      <a16:colId xmlns:a16="http://schemas.microsoft.com/office/drawing/2014/main" val="542534890"/>
                    </a:ext>
                  </a:extLst>
                </a:gridCol>
              </a:tblGrid>
              <a:tr h="38299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장점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단점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4330820">
                <a:tc>
                  <a:txBody>
                    <a:bodyPr/>
                    <a:lstStyle/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 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언어를 그대로 사용 가능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객체 지향 프로그래밍 기능 추가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템플릿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객체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연산자 오버로딩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(overloading),           </a:t>
                      </a:r>
                      <a:r>
                        <a:rPr lang="ko-KR" altLang="en-US" sz="24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다형성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 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예외 처리 기능 등을 사용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편리하게 프로그램 개발 가능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더 많은 표준 라이브러리와 표준화된 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STL 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라이브러리 사용 가능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 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언어에 대한 기본적인 이해 필요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코드가 더 복잡해짐</a:t>
                      </a:r>
                      <a:endParaRPr lang="en-US" altLang="ko-KR" sz="24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컴파일 시간이 더 오래 걸림</a:t>
                      </a:r>
                      <a:endParaRPr lang="en-US" altLang="ko-KR" sz="24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메모리 </a:t>
                      </a:r>
                      <a:r>
                        <a:rPr lang="ko-KR" altLang="en-US" sz="24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가비지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컬렉션 기능 없음</a:t>
                      </a:r>
                      <a:endParaRPr lang="ko-KR" altLang="en-US" sz="2400" kern="1200" spc="-15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B7C7595-1C01-9FCE-C866-CB01627A11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043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41064" y="927008"/>
            <a:ext cx="8495780" cy="585801"/>
            <a:chOff x="1010093" y="1217233"/>
            <a:chExt cx="8495780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C++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1010093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28988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3237" y="168201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5620537-AF45-9B00-58CC-F0E7A5AF03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098174"/>
              </p:ext>
            </p:extLst>
          </p:nvPr>
        </p:nvGraphicFramePr>
        <p:xfrm>
          <a:off x="805999" y="1634900"/>
          <a:ext cx="7919999" cy="267642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919999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</a:tblGrid>
              <a:tr h="1829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주요 활용 분야</a:t>
                      </a:r>
                      <a:endParaRPr lang="ko-KR" altLang="en-US" sz="23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2234462">
                <a:tc>
                  <a:txBody>
                    <a:bodyPr/>
                    <a:lstStyle/>
                    <a:p>
                      <a:pPr marL="514350" indent="-514350">
                        <a:buFont typeface="+mj-ea"/>
                        <a:buAutoNum type="circleNumDbPlain"/>
                      </a:pPr>
                      <a:r>
                        <a:rPr lang="ko-KR" altLang="en-US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데스크톱 응용 프로그램 개발</a:t>
                      </a:r>
                      <a:endParaRPr lang="en-US" altLang="ko-KR" sz="28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514350" indent="-514350">
                        <a:buFont typeface="+mj-ea"/>
                        <a:buAutoNum type="circleNumDbPlain"/>
                      </a:pPr>
                      <a:r>
                        <a:rPr lang="ko-KR" altLang="en-US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성능 응용 프로그램 개발</a:t>
                      </a:r>
                    </a:p>
                    <a:p>
                      <a:pPr marL="514350" indent="-514350">
                        <a:buFont typeface="+mj-ea"/>
                        <a:buAutoNum type="circleNumDbPlain"/>
                      </a:pPr>
                      <a:r>
                        <a:rPr lang="ko-KR" altLang="en-US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비디오 게임 개발</a:t>
                      </a:r>
                    </a:p>
                    <a:p>
                      <a:pPr marL="514350" indent="-514350">
                        <a:buFont typeface="+mj-ea"/>
                        <a:buAutoNum type="circleNumDbPlain"/>
                      </a:pPr>
                      <a:r>
                        <a:rPr lang="ko-KR" altLang="en-US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웹 서버</a:t>
                      </a:r>
                      <a:r>
                        <a:rPr lang="en-US" altLang="ko-KR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검색 엔진</a:t>
                      </a:r>
                      <a:r>
                        <a:rPr lang="en-US" altLang="ko-KR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데이터베이스 서버 개발</a:t>
                      </a:r>
                      <a:endParaRPr lang="ko-KR" altLang="en-US" sz="28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3BDC5D1-BED1-F0F7-A124-9C220AAE4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961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0" y="998586"/>
            <a:ext cx="9144000" cy="572885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90251" y="1733719"/>
            <a:ext cx="7920000" cy="3278846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마이크로소프트의 </a:t>
            </a:r>
            <a:r>
              <a:rPr lang="ko-KR" altLang="en-US" sz="32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아네르스</a:t>
            </a: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32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하일스베르</a:t>
            </a:r>
            <a:r>
              <a:rPr lang="en-US" altLang="ko-KR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(Anders Hejlsberg)</a:t>
            </a: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가 </a:t>
            </a:r>
            <a:r>
              <a:rPr lang="en-US" altLang="ko-KR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2000</a:t>
            </a: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년에 처음 개발</a:t>
            </a:r>
            <a:endParaRPr lang="en-US" altLang="ko-KR" sz="32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윈도 운영체제에서 작동하는 </a:t>
            </a:r>
            <a:r>
              <a:rPr lang="en-US" altLang="ko-KR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.NET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프로그램을 개발하는 소프트웨어 프레임워크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의 일부로 다양한 플랫폼에서 실행되는 응용 프로그램 개발에 사용</a:t>
            </a:r>
            <a:endParaRPr lang="en-US" altLang="ko-KR" sz="32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72562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C#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43631" y="228988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16744" y="154226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16F6B0B-E66B-098D-0D34-D7A304EA49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188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77124" y="1671775"/>
            <a:ext cx="8069192" cy="328064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다양한 목적으로 사용할 수 있는 객체 지향 프로그래밍 언어로 설계</a:t>
            </a:r>
            <a:endParaRPr lang="en-US" altLang="ko-KR" sz="32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자동 </a:t>
            </a:r>
            <a:r>
              <a:rPr lang="ko-KR" altLang="en-US" sz="32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가비지</a:t>
            </a: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컬렉션</a:t>
            </a: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분산 처리 환경 지원</a:t>
            </a: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대규모 시스템</a:t>
            </a: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임베디드 시스템용 응용 프로그램 개발에 적합</a:t>
            </a: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2023</a:t>
            </a: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년에는 </a:t>
            </a: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C# 12.0</a:t>
            </a: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이 </a:t>
            </a: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.NET 8.0</a:t>
            </a: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에 포함</a:t>
            </a:r>
            <a:r>
              <a:rPr lang="en-US" altLang="ko-KR" sz="3200" b="0" i="0" u="none" strike="noStrike" baseline="0" dirty="0">
                <a:latin typeface="YDVYMjO32"/>
              </a:rPr>
              <a:t>.</a:t>
            </a:r>
            <a:endParaRPr lang="en-US" altLang="ko-KR" sz="32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18299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C#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61049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05819" y="15949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04CBDC7-6C2A-C2F0-59E9-1F01D3D575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625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63226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27008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C#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78467" y="220279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14528" y="168201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A365460-473B-D4E1-CE51-27A4C9D318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296666"/>
              </p:ext>
            </p:extLst>
          </p:nvPr>
        </p:nvGraphicFramePr>
        <p:xfrm>
          <a:off x="788572" y="1518232"/>
          <a:ext cx="7920000" cy="477525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83994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  <a:gridCol w="3836006">
                  <a:extLst>
                    <a:ext uri="{9D8B030D-6E8A-4147-A177-3AD203B41FA5}">
                      <a16:colId xmlns:a16="http://schemas.microsoft.com/office/drawing/2014/main" val="542534890"/>
                    </a:ext>
                  </a:extLst>
                </a:gridCol>
              </a:tblGrid>
              <a:tr h="3859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장점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단점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4389274">
                <a:tc>
                  <a:txBody>
                    <a:bodyPr/>
                    <a:lstStyle/>
                    <a:p>
                      <a:pPr marL="357188" indent="-357188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기본 문법이 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C/C++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과 </a:t>
                      </a:r>
                      <a:r>
                        <a:rPr lang="ko-KR" altLang="en-US" sz="24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비슷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임의의 </a:t>
                      </a:r>
                      <a:r>
                        <a:rPr lang="ko-KR" altLang="en-US" sz="24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자료형인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var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형을 </a:t>
                      </a:r>
                      <a:b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지원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데이터형 변환을 명확하게 작성해야 하므로 안정적</a:t>
                      </a: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메모리 </a:t>
                      </a:r>
                      <a:r>
                        <a:rPr lang="ko-KR" altLang="en-US" sz="24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가비지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컬렉션 </a:t>
                      </a:r>
                      <a:b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</a:b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기능을 자동으로 수행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데이터베이스용 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SQL </a:t>
                      </a:r>
                      <a:r>
                        <a:rPr lang="ko-KR" altLang="en-US" sz="24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질의어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사용 가능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.NET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에 포함된 다양한 라이브러리 사용 가능 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C/C++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과 달리 전처리기의 사용이 제한적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전역 함수나 전역 변수가 허용되지 않음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배열과 포인터를 정의하는 문법이 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C/C++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과 다름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마이크로소프트의 시스템과 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.NET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에 종속되는 경향이 큼</a:t>
                      </a:r>
                      <a:endParaRPr lang="ko-KR" altLang="en-US" sz="2400" spc="-15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C5AA2EE-FB6F-74EF-4ED1-E68C4BBD37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264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18299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C#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17930" y="171770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6525DDD0-0DA0-E37C-AEE3-EB8016CE8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468511"/>
              </p:ext>
            </p:extLst>
          </p:nvPr>
        </p:nvGraphicFramePr>
        <p:xfrm>
          <a:off x="967705" y="1530392"/>
          <a:ext cx="7732158" cy="260022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732158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</a:tblGrid>
              <a:tr h="1829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주요 활용 분야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2234462">
                <a:tc>
                  <a:txBody>
                    <a:bodyPr/>
                    <a:lstStyle/>
                    <a:p>
                      <a:pPr marL="444500" indent="-444500">
                        <a:buFont typeface="+mj-ea"/>
                        <a:buAutoNum type="circleNumDbPlain"/>
                      </a:pPr>
                      <a:r>
                        <a:rPr lang="ko-KR" altLang="en-US" sz="26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마이크로소프트 </a:t>
                      </a:r>
                      <a:r>
                        <a:rPr lang="ko-KR" altLang="en-US" sz="2600" b="0" i="0" u="none" strike="noStrike" kern="120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윈도즈</a:t>
                      </a:r>
                      <a:r>
                        <a:rPr lang="ko-KR" altLang="en-US" sz="26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플랫폼용 응용 프로그램 개발</a:t>
                      </a:r>
                    </a:p>
                    <a:p>
                      <a:r>
                        <a:rPr lang="ko-KR" altLang="en-US" sz="26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② 게임 개발</a:t>
                      </a:r>
                      <a:endParaRPr lang="ko-KR" altLang="en-US" sz="26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</a:tbl>
          </a:graphicData>
        </a:graphic>
      </p:graphicFrame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C52FCE-3371-8F55-D507-F146C8969F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4476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90968" y="1547645"/>
            <a:ext cx="8093081" cy="4353243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1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썬의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자바 플랫폼에서 작동하는 여러 프로그램을 위한 언어</a:t>
            </a:r>
            <a:endParaRPr lang="en-US" altLang="ko-KR" sz="31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썬 </a:t>
            </a:r>
            <a:r>
              <a:rPr lang="ko-KR" altLang="en-US" sz="3100" b="0" i="0" u="none" strike="noStrike" baseline="0" dirty="0" err="1">
                <a:solidFill>
                  <a:schemeClr val="tx1"/>
                </a:solidFill>
                <a:latin typeface="+mj-ea"/>
                <a:ea typeface="+mj-ea"/>
              </a:rPr>
              <a:t>마이크로시스템의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제임스 고슬링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(James Gosling)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이 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1995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년부터 개발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플랫폼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하드웨어에 상관없이 자바 가상 </a:t>
            </a:r>
            <a:r>
              <a:rPr lang="ko-KR" altLang="en-US" sz="31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머신을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설치한 모든 시스템에서 실행되도록 설계</a:t>
            </a:r>
            <a:endParaRPr lang="en-US" altLang="ko-KR" sz="31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100" b="0" i="0" u="none" strike="noStrike" spc="-300" baseline="0" dirty="0">
                <a:solidFill>
                  <a:schemeClr val="tx1"/>
                </a:solidFill>
                <a:latin typeface="+mj-ea"/>
                <a:ea typeface="+mj-ea"/>
              </a:rPr>
              <a:t>웹 응용 프로그램</a:t>
            </a:r>
            <a:r>
              <a:rPr lang="en-US" altLang="ko-KR" sz="3100" b="0" i="0" u="none" strike="noStrike" spc="-30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100" b="0" i="0" u="none" strike="noStrike" spc="-300" baseline="0" dirty="0">
                <a:solidFill>
                  <a:schemeClr val="tx1"/>
                </a:solidFill>
                <a:latin typeface="+mj-ea"/>
                <a:ea typeface="+mj-ea"/>
              </a:rPr>
              <a:t> 모바일 앱 개발에 널리 사용</a:t>
            </a:r>
            <a:r>
              <a:rPr lang="en-US" altLang="ko-KR" sz="3100" b="0" i="0" u="none" strike="noStrike" spc="-30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2023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년에는 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Java SE 21 (LTS) 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버전 배포</a:t>
            </a:r>
            <a:endParaRPr lang="en-US" altLang="ko-KR" sz="31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44426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Java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4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69758" y="211570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E140928-C4C0-515B-5858-82BC07321C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022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27008"/>
            <a:ext cx="8509848" cy="585801"/>
            <a:chOff x="996025" y="1164979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164979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Java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250844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4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28988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3237" y="15949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31E7089-7516-F373-0E70-1D4AE9897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421194"/>
              </p:ext>
            </p:extLst>
          </p:nvPr>
        </p:nvGraphicFramePr>
        <p:xfrm>
          <a:off x="983084" y="1565363"/>
          <a:ext cx="3801046" cy="471177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01046">
                  <a:extLst>
                    <a:ext uri="{9D8B030D-6E8A-4147-A177-3AD203B41FA5}">
                      <a16:colId xmlns:a16="http://schemas.microsoft.com/office/drawing/2014/main" val="1640357395"/>
                    </a:ext>
                  </a:extLst>
                </a:gridCol>
              </a:tblGrid>
              <a:tr h="3808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장점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5929388"/>
                  </a:ext>
                </a:extLst>
              </a:tr>
              <a:tr h="4330923">
                <a:tc>
                  <a:txBody>
                    <a:bodyPr/>
                    <a:lstStyle/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기본 문법이 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C++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과 </a:t>
                      </a:r>
                      <a:r>
                        <a:rPr lang="ko-KR" altLang="en-US" sz="24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비슷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메모리 </a:t>
                      </a:r>
                      <a:r>
                        <a:rPr lang="ko-KR" altLang="en-US" sz="24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가비지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컬렉션 기능을 자동으로 수행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한 번 생성된 프로그램은 특별한 작업 없이 자바 가상 </a:t>
                      </a:r>
                      <a:r>
                        <a:rPr lang="ko-KR" altLang="en-US" sz="2400" b="0" i="0" u="none" strike="noStrike" kern="1200" spc="-15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머신을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설치한 모든 시스템에서 플랫폼이나 하드웨어와 관계없이 실행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데스크톱 응용 프로그램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웹 서비스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모바일 앱 등에서 다양한 목적으로 사용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4833591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36076C78-C7BF-D196-710D-6E42318806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204054"/>
              </p:ext>
            </p:extLst>
          </p:nvPr>
        </p:nvGraphicFramePr>
        <p:xfrm>
          <a:off x="4784131" y="1564377"/>
          <a:ext cx="3908480" cy="471276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908480">
                  <a:extLst>
                    <a:ext uri="{9D8B030D-6E8A-4147-A177-3AD203B41FA5}">
                      <a16:colId xmlns:a16="http://schemas.microsoft.com/office/drawing/2014/main" val="2682742003"/>
                    </a:ext>
                  </a:extLst>
                </a:gridCol>
              </a:tblGrid>
              <a:tr h="380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단점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884882"/>
                  </a:ext>
                </a:extLst>
              </a:tr>
              <a:tr h="4331830">
                <a:tc>
                  <a:txBody>
                    <a:bodyPr/>
                    <a:lstStyle/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en-US" altLang="ko-KR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C/C++</a:t>
                      </a: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보다 하드웨어 제어 기능 부족</a:t>
                      </a:r>
                      <a:endParaRPr lang="en-US" altLang="ko-KR" sz="24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프로그램을 실행하기 위해서는 자바 실행 환경 추가로 필요</a:t>
                      </a:r>
                      <a:endParaRPr lang="en-US" altLang="ko-KR" sz="24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자바 실행 환경을 통하여 실행되므로 실행 속도가 느리고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</a:t>
                      </a: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많은 메모리가 필요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9080892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904F50-84B4-63DC-5BDB-19633568A3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0586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18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Java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4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78467" y="228988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5949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62E6B1E3-CA41-22AE-A0D3-D2B5989DC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726430"/>
              </p:ext>
            </p:extLst>
          </p:nvPr>
        </p:nvGraphicFramePr>
        <p:xfrm>
          <a:off x="967704" y="1643609"/>
          <a:ext cx="7544925" cy="260022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544925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</a:tblGrid>
              <a:tr h="1829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주요 활용 분야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2234462">
                <a:tc>
                  <a:txBody>
                    <a:bodyPr/>
                    <a:lstStyle/>
                    <a:p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① 모바일 앱 개발</a:t>
                      </a:r>
                    </a:p>
                    <a:p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② 웹용 응용 서비스 개발</a:t>
                      </a:r>
                    </a:p>
                    <a:p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③ 플랫폼 및 시스템 독립형 응용 프로그램 개발</a:t>
                      </a:r>
                      <a:endParaRPr lang="ko-KR" altLang="en-US" sz="24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</a:tbl>
          </a:graphicData>
        </a:graphic>
      </p:graphicFrame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CE79BB2-0E9F-5DDE-263C-6CC5BAE704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580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289" y="103334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I. </a:t>
            </a:r>
            <a:r>
              <a:rPr lang="ko-KR" altLang="en-US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프로그래밍의 개요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E511D2E1-6D71-4A51-F41B-24A315A36D7C}"/>
              </a:ext>
            </a:extLst>
          </p:cNvPr>
          <p:cNvGrpSpPr/>
          <p:nvPr/>
        </p:nvGrpSpPr>
        <p:grpSpPr>
          <a:xfrm>
            <a:off x="935174" y="3142129"/>
            <a:ext cx="7273651" cy="756759"/>
            <a:chOff x="1006745" y="1188028"/>
            <a:chExt cx="9698200" cy="1009012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CD4BF4A2-E564-6C8C-1792-2341BFE4AEA0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F4952574-3E1F-55FF-B29E-F9994A1052BF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099FE57A-56EC-2970-01C7-59F2DF2FB60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74F8BB-3FA2-17CE-F745-B0F0DE39F5EF}"/>
                </a:ext>
              </a:extLst>
            </p:cNvPr>
            <p:cNvSpPr txBox="1"/>
            <p:nvPr/>
          </p:nvSpPr>
          <p:spPr>
            <a:xfrm>
              <a:off x="1006745" y="1188028"/>
              <a:ext cx="1005551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919626-F237-B710-E66C-B63FCDA80770}"/>
                </a:ext>
              </a:extLst>
            </p:cNvPr>
            <p:cNvSpPr txBox="1"/>
            <p:nvPr/>
          </p:nvSpPr>
          <p:spPr>
            <a:xfrm>
              <a:off x="2204629" y="1401879"/>
              <a:ext cx="412883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프로그래밍 언어</a:t>
              </a:r>
            </a:p>
          </p:txBody>
        </p:sp>
      </p:grpSp>
      <p:pic>
        <p:nvPicPr>
          <p:cNvPr id="10" name="그림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3674527-CD83-28B5-B1E8-BC9FF8C926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791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19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90250" y="1643239"/>
            <a:ext cx="8040099" cy="380623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들여쓰기를 활용 코드 가독성을 높인 고급 범용 프로그래밍 언어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귀도 반 </a:t>
            </a:r>
            <a:r>
              <a:rPr lang="ko-KR" altLang="en-US" sz="28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로섬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(Guido van Rossum)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이 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1980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년대 후반부터 개발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동적 데이터형과 메모리 </a:t>
            </a:r>
            <a:r>
              <a:rPr lang="ko-KR" altLang="en-US" sz="28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가비지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컬렉션 기능 지원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대부분의 프로그래밍 패러다임을 지원하는 고급 프로그래밍 언어로 설계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Python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5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78153" y="238649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2923" y="16915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145BB74-B51E-0133-FDCC-421B235C53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183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19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20324" y="1608608"/>
            <a:ext cx="7920000" cy="165179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수십만 개 이상의 파이썬 패키지 지원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데이터 처리 및 기계 학습 분야에서 널리 사용 중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9875" indent="-269875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2025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년 </a:t>
            </a:r>
            <a:r>
              <a:rPr lang="en-US" altLang="ko-KR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3.13 </a:t>
            </a:r>
            <a:r>
              <a:rPr lang="ko-KR" altLang="en-US" sz="28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버전 배포</a:t>
            </a:r>
            <a:endParaRPr lang="en-US" altLang="ko-KR" sz="28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Python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5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28988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2E27DEF-A489-CAF9-94C6-7C58E44437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003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19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Python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5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20279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3237" y="15949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31E7089-7516-F373-0E70-1D4AE9897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587777"/>
              </p:ext>
            </p:extLst>
          </p:nvPr>
        </p:nvGraphicFramePr>
        <p:xfrm>
          <a:off x="976673" y="1597824"/>
          <a:ext cx="4491470" cy="48463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491470">
                  <a:extLst>
                    <a:ext uri="{9D8B030D-6E8A-4147-A177-3AD203B41FA5}">
                      <a16:colId xmlns:a16="http://schemas.microsoft.com/office/drawing/2014/main" val="1640357395"/>
                    </a:ext>
                  </a:extLst>
                </a:gridCol>
              </a:tblGrid>
              <a:tr h="3639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장점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5929388"/>
                  </a:ext>
                </a:extLst>
              </a:tr>
              <a:tr h="4175299">
                <a:tc>
                  <a:txBody>
                    <a:bodyPr/>
                    <a:lstStyle/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들여쓰기를 활용한 코드 블록 작성으로 코드 가독성이 높음</a:t>
                      </a:r>
                      <a:endParaRPr lang="en-US" altLang="ko-KR" sz="2400" b="0" i="0" u="none" strike="noStrike" kern="1200" spc="-3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실행 중 데이터형을 바꿀 수 있는 동적 데이터형 사용</a:t>
                      </a:r>
                      <a:endParaRPr lang="en-US" altLang="ko-KR" sz="2400" b="0" i="0" u="none" strike="noStrike" kern="1200" spc="-3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메모리 </a:t>
                      </a:r>
                      <a:r>
                        <a:rPr lang="ko-KR" altLang="en-US" sz="2400" b="0" i="0" u="none" strike="noStrike" kern="1200" spc="-30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가비지</a:t>
                      </a:r>
                      <a:r>
                        <a:rPr lang="ko-KR" altLang="en-US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컬렉션 기능을 자동으로 수행</a:t>
                      </a:r>
                      <a:endParaRPr lang="en-US" altLang="ko-KR" sz="2400" b="0" i="0" u="none" strike="noStrike" kern="1200" spc="-3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30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모듈화된</a:t>
                      </a:r>
                      <a:r>
                        <a:rPr lang="ko-KR" altLang="en-US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패키지 소프트웨어 추가</a:t>
                      </a:r>
                      <a:r>
                        <a:rPr lang="en-US" altLang="ko-KR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</a:t>
                      </a:r>
                      <a:r>
                        <a:rPr lang="ko-KR" altLang="en-US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사용 가능 → 확장성이 뛰어남</a:t>
                      </a:r>
                      <a:endParaRPr lang="en-US" altLang="ko-KR" sz="2400" b="0" i="0" u="none" strike="noStrike" kern="1200" spc="-3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데스크톱 응용 프로그램</a:t>
                      </a:r>
                      <a:r>
                        <a:rPr lang="en-US" altLang="ko-KR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웹 서비스</a:t>
                      </a:r>
                      <a:r>
                        <a:rPr lang="en-US" altLang="ko-KR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데이터 처리</a:t>
                      </a:r>
                      <a:r>
                        <a:rPr lang="en-US" altLang="ko-KR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이미지 처리</a:t>
                      </a:r>
                      <a:r>
                        <a:rPr lang="en-US" altLang="ko-KR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기계 학습</a:t>
                      </a:r>
                      <a:r>
                        <a:rPr lang="en-US" altLang="ko-KR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spc="-3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게임 개발 등 다양한 목적으로 사용</a:t>
                      </a:r>
                      <a:endParaRPr lang="en-US" altLang="ko-KR" sz="2400" b="0" i="0" u="none" strike="noStrike" kern="1200" spc="-3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4833591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36076C78-C7BF-D196-710D-6E42318806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435248"/>
              </p:ext>
            </p:extLst>
          </p:nvPr>
        </p:nvGraphicFramePr>
        <p:xfrm>
          <a:off x="5455918" y="1602401"/>
          <a:ext cx="3139434" cy="480235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139434">
                  <a:extLst>
                    <a:ext uri="{9D8B030D-6E8A-4147-A177-3AD203B41FA5}">
                      <a16:colId xmlns:a16="http://schemas.microsoft.com/office/drawing/2014/main" val="2682742003"/>
                    </a:ext>
                  </a:extLst>
                </a:gridCol>
              </a:tblGrid>
              <a:tr h="2630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&lt;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단점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884882"/>
                  </a:ext>
                </a:extLst>
              </a:tr>
              <a:tr h="4436596">
                <a:tc>
                  <a:txBody>
                    <a:bodyPr/>
                    <a:lstStyle/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한 줄씩 해석되어 실행하는 인터프리터 방식으로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실행 중 자료형 타입 오류 등 런 타임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(run time) </a:t>
                      </a: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오류 발생 가능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342900" indent="-3429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실행 시간이 비교적 느림</a:t>
                      </a:r>
                      <a:endParaRPr lang="ko-KR" altLang="en-US" sz="2400" spc="-15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9080892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DB5EAD6-2E1B-A6CF-A8AF-8552B3C45D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1719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19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Python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5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87176" y="220279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3237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62E6B1E3-CA41-22AE-A0D3-D2B5989DC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27613"/>
              </p:ext>
            </p:extLst>
          </p:nvPr>
        </p:nvGraphicFramePr>
        <p:xfrm>
          <a:off x="976414" y="1669736"/>
          <a:ext cx="7504284" cy="260022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504284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</a:tblGrid>
              <a:tr h="1829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주요 활용 분야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2234462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웹 서비스 및 웹 응용 프로그램 개발</a:t>
                      </a: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과학 및 수학 데이터 처리 및 분석</a:t>
                      </a: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데이터 시각화 및 이미지 처리</a:t>
                      </a: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기계 학습 및 인공지능 개발</a:t>
                      </a:r>
                    </a:p>
                    <a:p>
                      <a:pPr marL="342900" indent="-3429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게임 개발</a:t>
                      </a:r>
                      <a:endParaRPr lang="ko-KR" altLang="en-US" sz="24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</a:tbl>
          </a:graphicData>
        </a:graphic>
      </p:graphicFrame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001E93A-08AF-D207-85DF-FC5449925F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1279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514351" y="144974"/>
            <a:ext cx="6025786" cy="344294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2909" y="-11497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20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BBD192A-64A1-8D8A-500A-4C11528E1C59}"/>
              </a:ext>
            </a:extLst>
          </p:cNvPr>
          <p:cNvGrpSpPr/>
          <p:nvPr/>
        </p:nvGrpSpPr>
        <p:grpSpPr>
          <a:xfrm>
            <a:off x="175354" y="169358"/>
            <a:ext cx="2927504" cy="725420"/>
            <a:chOff x="451288" y="1219078"/>
            <a:chExt cx="2927504" cy="72542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775145" y="1358697"/>
              <a:ext cx="2603647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요약 정리 </a:t>
              </a:r>
              <a:endParaRPr lang="en-US" altLang="ko-K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3021E33-D0F7-FB3B-1B12-F9BAF9FF7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288" y="1219078"/>
              <a:ext cx="339090" cy="610159"/>
            </a:xfrm>
            <a:prstGeom prst="rect">
              <a:avLst/>
            </a:prstGeom>
          </p:spPr>
        </p:pic>
      </p:grp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1637F8E-4B38-28E6-7845-7BD6181F6B89}"/>
              </a:ext>
            </a:extLst>
          </p:cNvPr>
          <p:cNvSpPr/>
          <p:nvPr/>
        </p:nvSpPr>
        <p:spPr>
          <a:xfrm>
            <a:off x="583479" y="1003701"/>
            <a:ext cx="7968338" cy="5016758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컴퓨터 프로그램을 만드는 작업을 프로그래밍이라고 하고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프로그래밍에 사용되는 언어를 프로그래밍 언어라고 한다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프로그래밍 언어는 컴퓨터가 실행해야 할 작업을 제한된 개수의 기호와 단어를 사용해서 표현하는 특별한 언어이다</a:t>
            </a:r>
            <a:r>
              <a:rPr lang="en-US" altLang="ko-KR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절차적 프로그래밍은 실행해야 할 명령이나 명령이 포함된 함수를 순서대로 불러 실행시키는 프로그램 코드의 설계 및 작성 방법이다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603621B-ADA4-E914-3A3D-18A40D606D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682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160327" y="142344"/>
            <a:ext cx="6993598" cy="26182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20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BBD192A-64A1-8D8A-500A-4C11528E1C59}"/>
              </a:ext>
            </a:extLst>
          </p:cNvPr>
          <p:cNvGrpSpPr/>
          <p:nvPr/>
        </p:nvGrpSpPr>
        <p:grpSpPr>
          <a:xfrm>
            <a:off x="167898" y="146010"/>
            <a:ext cx="2927504" cy="725420"/>
            <a:chOff x="451288" y="1219078"/>
            <a:chExt cx="2927504" cy="72542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775145" y="1358697"/>
              <a:ext cx="2603647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맑은 고딕" panose="020B0503020000020004" pitchFamily="50" charset="-127"/>
                  <a:ea typeface="맑은 고딕" panose="020B0503020000020004" pitchFamily="50" charset="-127"/>
                </a:rPr>
                <a:t>요약 정리 </a:t>
              </a:r>
              <a:endParaRPr lang="en-US" altLang="ko-KR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3021E33-D0F7-FB3B-1B12-F9BAF9FF7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288" y="1219078"/>
              <a:ext cx="339090" cy="610159"/>
            </a:xfrm>
            <a:prstGeom prst="rect">
              <a:avLst/>
            </a:prstGeom>
          </p:spPr>
        </p:pic>
      </p:grp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1637F8E-4B38-28E6-7845-7BD6181F6B89}"/>
              </a:ext>
            </a:extLst>
          </p:cNvPr>
          <p:cNvSpPr/>
          <p:nvPr/>
        </p:nvSpPr>
        <p:spPr>
          <a:xfrm>
            <a:off x="592185" y="987728"/>
            <a:ext cx="8029302" cy="4031873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객체 지향 프로그래밍에서는 객체를 설계하고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객체들 사이의 상호 작용과 변화를 중심으로 프로그램 설계와 작성이 이루어진다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프로그래밍 언어들은 최신 기술 및 새로운 요구 사항을 반영하며 지속해서 개선되어 발전하고 있으며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새로운 프로그래밍 언어들도 꾸준히 개발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·</a:t>
            </a:r>
            <a:r>
              <a:rPr lang="ko-KR" altLang="en-US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사용되고 있다</a:t>
            </a:r>
            <a:r>
              <a:rPr lang="en-US" altLang="ko-KR" sz="31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endParaRPr lang="en-US" altLang="ko-KR" sz="31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B78954F-A64D-ACA9-8534-0DC5E5B917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6061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273451" y="176734"/>
            <a:ext cx="6453295" cy="26429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20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4BFFDD1E-10D6-EB59-2983-54F27D895836}"/>
              </a:ext>
            </a:extLst>
          </p:cNvPr>
          <p:cNvSpPr/>
          <p:nvPr/>
        </p:nvSpPr>
        <p:spPr>
          <a:xfrm>
            <a:off x="916450" y="223024"/>
            <a:ext cx="3041378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ko-KR" altLang="en-US" sz="3200" b="1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자기 평가 </a:t>
            </a:r>
            <a:endParaRPr lang="en-US" altLang="ko-KR" sz="32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0CEBCB3-4A8D-5952-A82F-4FE9909944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8856" y="143490"/>
            <a:ext cx="633560" cy="1390436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D0A4D6A7-443D-ED64-58CF-D3C03878C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942901"/>
              </p:ext>
            </p:extLst>
          </p:nvPr>
        </p:nvGraphicFramePr>
        <p:xfrm>
          <a:off x="916450" y="984561"/>
          <a:ext cx="7963659" cy="503836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65493">
                  <a:extLst>
                    <a:ext uri="{9D8B030D-6E8A-4147-A177-3AD203B41FA5}">
                      <a16:colId xmlns:a16="http://schemas.microsoft.com/office/drawing/2014/main" val="4110536441"/>
                    </a:ext>
                  </a:extLst>
                </a:gridCol>
                <a:gridCol w="4364158">
                  <a:extLst>
                    <a:ext uri="{9D8B030D-6E8A-4147-A177-3AD203B41FA5}">
                      <a16:colId xmlns:a16="http://schemas.microsoft.com/office/drawing/2014/main" val="1709083301"/>
                    </a:ext>
                  </a:extLst>
                </a:gridCol>
                <a:gridCol w="731345">
                  <a:extLst>
                    <a:ext uri="{9D8B030D-6E8A-4147-A177-3AD203B41FA5}">
                      <a16:colId xmlns:a16="http://schemas.microsoft.com/office/drawing/2014/main" val="1332238308"/>
                    </a:ext>
                  </a:extLst>
                </a:gridCol>
                <a:gridCol w="707677">
                  <a:extLst>
                    <a:ext uri="{9D8B030D-6E8A-4147-A177-3AD203B41FA5}">
                      <a16:colId xmlns:a16="http://schemas.microsoft.com/office/drawing/2014/main" val="2261390443"/>
                    </a:ext>
                  </a:extLst>
                </a:gridCol>
                <a:gridCol w="594986">
                  <a:extLst>
                    <a:ext uri="{9D8B030D-6E8A-4147-A177-3AD203B41FA5}">
                      <a16:colId xmlns:a16="http://schemas.microsoft.com/office/drawing/2014/main" val="1133529188"/>
                    </a:ext>
                  </a:extLst>
                </a:gridCol>
              </a:tblGrid>
              <a:tr h="58714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범주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평가 항목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성취도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013527"/>
                  </a:ext>
                </a:extLst>
              </a:tr>
              <a:tr h="453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463368"/>
                  </a:ext>
                </a:extLst>
              </a:tr>
              <a:tr h="10466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지식</a:t>
                      </a:r>
                      <a:r>
                        <a:rPr lang="en-US" altLang="ko-KR" sz="23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이해</a:t>
                      </a:r>
                      <a:endParaRPr lang="ko-KR" altLang="en-US" sz="23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프로그래밍 언어의 개념과 종류를 설명할 수 있다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4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0127770"/>
                  </a:ext>
                </a:extLst>
              </a:tr>
              <a:tr h="152226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과정</a:t>
                      </a:r>
                      <a:r>
                        <a:rPr lang="en-US" altLang="ko-KR" sz="23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기능</a:t>
                      </a:r>
                      <a:endParaRPr lang="ko-KR" altLang="en-US" sz="23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개발 분야 및 용도에 따라 적절한 프로그래밍 언어를 선택할 수 있다</a:t>
                      </a:r>
                      <a:r>
                        <a:rPr lang="en-US" altLang="ko-KR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4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563068"/>
                  </a:ext>
                </a:extLst>
              </a:tr>
              <a:tr h="14289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가치</a:t>
                      </a:r>
                      <a:r>
                        <a:rPr lang="en-US" altLang="ko-KR" sz="23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2300" b="0" i="0" u="none" strike="noStrike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ea"/>
                          <a:ea typeface="+mj-ea"/>
                          <a:cs typeface="+mn-cs"/>
                        </a:rPr>
                        <a:t>태도</a:t>
                      </a:r>
                      <a:endParaRPr lang="ko-KR" altLang="en-US" sz="23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프로그래밍 언어 사용에 긍정적이며 능동적인 태도를 보인다</a:t>
                      </a:r>
                      <a:r>
                        <a:rPr lang="en-US" altLang="ko-KR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240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073223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6E3F10B5-599E-E1E1-588B-523B7855F746}"/>
              </a:ext>
            </a:extLst>
          </p:cNvPr>
          <p:cNvGrpSpPr/>
          <p:nvPr/>
        </p:nvGrpSpPr>
        <p:grpSpPr>
          <a:xfrm>
            <a:off x="6939327" y="1586363"/>
            <a:ext cx="1865581" cy="412955"/>
            <a:chOff x="6642790" y="2211682"/>
            <a:chExt cx="1759096" cy="430978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DA8D7922-0926-11A8-2BDB-6B00D091B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2790" y="2218987"/>
              <a:ext cx="396241" cy="423673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035F2FA8-EED9-702A-8D6D-B8E5AFB62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961" y="2212321"/>
              <a:ext cx="381001" cy="411481"/>
            </a:xfrm>
            <a:prstGeom prst="rect">
              <a:avLst/>
            </a:prstGeom>
          </p:spPr>
        </p:pic>
        <p:pic>
          <p:nvPicPr>
            <p:cNvPr id="30" name="그림 29">
              <a:extLst>
                <a:ext uri="{FF2B5EF4-FFF2-40B4-BE49-F238E27FC236}">
                  <a16:creationId xmlns:a16="http://schemas.microsoft.com/office/drawing/2014/main" id="{2607AF8D-C65F-2225-A116-ED689D87A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11741" y="2211682"/>
              <a:ext cx="390145" cy="417577"/>
            </a:xfrm>
            <a:prstGeom prst="rect">
              <a:avLst/>
            </a:prstGeom>
          </p:spPr>
        </p:pic>
      </p:grp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9452DA8-972E-160F-1A5A-2667B63861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1068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158044" y="162918"/>
            <a:ext cx="8816623" cy="41490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BC98E1B-5FE1-C6AF-2E58-C1FA5249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39912"/>
            <a:ext cx="1736541" cy="19037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E5D15A96-29E0-103C-C3A3-DB396B3046BB}"/>
              </a:ext>
            </a:extLst>
          </p:cNvPr>
          <p:cNvSpPr txBox="1"/>
          <p:nvPr/>
        </p:nvSpPr>
        <p:spPr>
          <a:xfrm>
            <a:off x="977154" y="2695045"/>
            <a:ext cx="667870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단원이 끝났습니다</a:t>
            </a:r>
            <a:r>
              <a:rPr lang="en-US" altLang="ko-KR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6000" b="1" dirty="0">
              <a:gradFill flip="none" rotWithShape="1">
                <a:gsLst>
                  <a:gs pos="0">
                    <a:srgbClr val="0494E1"/>
                  </a:gs>
                  <a:gs pos="50000">
                    <a:srgbClr val="74C8F5"/>
                  </a:gs>
                  <a:gs pos="100000">
                    <a:srgbClr val="A7DDF8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BB5203C-C6C9-3CE5-9720-B542E944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391" y="2615182"/>
            <a:ext cx="923546" cy="1627635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2685DF9-7D56-2617-E09A-C6629EC82D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640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29430" y="2121581"/>
            <a:ext cx="7248251" cy="754162"/>
            <a:chOff x="1040611" y="1191491"/>
            <a:chExt cx="9664334" cy="100554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1040611" y="1238827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04630" y="1401879"/>
              <a:ext cx="41288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904031" y="3172266"/>
            <a:ext cx="6778562" cy="618786"/>
            <a:chOff x="971577" y="1172495"/>
            <a:chExt cx="9733368" cy="1040320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21324"/>
              <a:chOff x="1128051" y="1191491"/>
              <a:chExt cx="9576894" cy="1021324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255547"/>
                <a:ext cx="9576894" cy="95726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971577" y="1172495"/>
              <a:ext cx="1233051" cy="9572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31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8" y="1401880"/>
              <a:ext cx="6722619" cy="7761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절차와 알고리즘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29431" y="3982258"/>
            <a:ext cx="6754070" cy="601072"/>
            <a:chOff x="1006745" y="1188027"/>
            <a:chExt cx="9698200" cy="1009013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006745" y="1188027"/>
              <a:ext cx="1147607" cy="8796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8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8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04628" y="1401879"/>
              <a:ext cx="4714526" cy="7761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환경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0FF0D4-5860-EC5B-1C4A-8F4899C3B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328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5732621-51BC-6558-E71C-2CF8487CC5A6}"/>
              </a:ext>
            </a:extLst>
          </p:cNvPr>
          <p:cNvGrpSpPr/>
          <p:nvPr/>
        </p:nvGrpSpPr>
        <p:grpSpPr>
          <a:xfrm>
            <a:off x="884231" y="2349252"/>
            <a:ext cx="7273651" cy="754162"/>
            <a:chOff x="1006745" y="1191491"/>
            <a:chExt cx="9698200" cy="1005549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2E5F1B77-663D-6585-B27B-F4934C8D805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D1A83E5D-62A1-DE5A-4D38-1204648AEBB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071F5CF3-6820-1479-2E9A-6F3A02ABFEB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054D00-4674-45E3-6012-DE4E98AD49B8}"/>
                </a:ext>
              </a:extLst>
            </p:cNvPr>
            <p:cNvSpPr txBox="1"/>
            <p:nvPr/>
          </p:nvSpPr>
          <p:spPr>
            <a:xfrm>
              <a:off x="1006745" y="1246014"/>
              <a:ext cx="23743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Think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279192C-BDA9-372E-0B72-A1509039E145}"/>
              </a:ext>
            </a:extLst>
          </p:cNvPr>
          <p:cNvGrpSpPr/>
          <p:nvPr/>
        </p:nvGrpSpPr>
        <p:grpSpPr>
          <a:xfrm>
            <a:off x="986118" y="4676516"/>
            <a:ext cx="7182671" cy="754162"/>
            <a:chOff x="1128051" y="1191491"/>
            <a:chExt cx="9576894" cy="100554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BC85B9CB-FFB8-6C27-A80B-1DC454D012DE}"/>
                </a:ext>
              </a:extLst>
            </p:cNvPr>
            <p:cNvSpPr/>
            <p:nvPr/>
          </p:nvSpPr>
          <p:spPr>
            <a:xfrm>
              <a:off x="1128051" y="1191492"/>
              <a:ext cx="9576894" cy="100554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91E685EB-0E24-2D59-229F-96E12995F198}"/>
                </a:ext>
              </a:extLst>
            </p:cNvPr>
            <p:cNvSpPr/>
            <p:nvPr/>
          </p:nvSpPr>
          <p:spPr>
            <a:xfrm>
              <a:off x="1128051" y="1191491"/>
              <a:ext cx="1005549" cy="10055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74335EA-F4CC-A681-D76D-7A760F863192}"/>
              </a:ext>
            </a:extLst>
          </p:cNvPr>
          <p:cNvSpPr txBox="1"/>
          <p:nvPr/>
        </p:nvSpPr>
        <p:spPr>
          <a:xfrm>
            <a:off x="1817500" y="4808176"/>
            <a:ext cx="627307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 언어의 종류와 특징 </a:t>
            </a:r>
          </a:p>
        </p:txBody>
      </p: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B15735E-F7B0-8268-D143-69CC1E594D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92B3A7-2F7D-5672-4D3E-62EA15616B5F}"/>
              </a:ext>
            </a:extLst>
          </p:cNvPr>
          <p:cNvSpPr txBox="1"/>
          <p:nvPr/>
        </p:nvSpPr>
        <p:spPr>
          <a:xfrm>
            <a:off x="913903" y="4727384"/>
            <a:ext cx="86070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en-US" altLang="ko-KR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ko-KR" altLang="en-US" sz="33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2E1FF13F-BCDA-3D79-2118-26E0AE948CFB}"/>
              </a:ext>
            </a:extLst>
          </p:cNvPr>
          <p:cNvGrpSpPr/>
          <p:nvPr/>
        </p:nvGrpSpPr>
        <p:grpSpPr>
          <a:xfrm>
            <a:off x="969392" y="3777387"/>
            <a:ext cx="6438068" cy="646331"/>
            <a:chOff x="1128051" y="1191491"/>
            <a:chExt cx="9576894" cy="1005549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0BBEE70D-7219-9060-39D8-30B80AA319A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17" name="사각형: 둥근 모서리 16">
                <a:extLst>
                  <a:ext uri="{FF2B5EF4-FFF2-40B4-BE49-F238E27FC236}">
                    <a16:creationId xmlns:a16="http://schemas.microsoft.com/office/drawing/2014/main" id="{88EBC5A4-B514-CF56-4D5B-611AB7A4E6E2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27" name="타원 26">
                <a:extLst>
                  <a:ext uri="{FF2B5EF4-FFF2-40B4-BE49-F238E27FC236}">
                    <a16:creationId xmlns:a16="http://schemas.microsoft.com/office/drawing/2014/main" id="{03C69F86-301D-251B-68C4-DDCE045FB6B9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B2BB4F5-BEA5-6B59-565A-A0CDFCD2F0A3}"/>
                </a:ext>
              </a:extLst>
            </p:cNvPr>
            <p:cNvSpPr txBox="1"/>
            <p:nvPr/>
          </p:nvSpPr>
          <p:spPr>
            <a:xfrm>
              <a:off x="1152931" y="1347111"/>
              <a:ext cx="1147607" cy="6943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en-US" altLang="ko-KR" sz="2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2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488C6B2-702E-27EB-64AD-7C6A9DED9EFB}"/>
                </a:ext>
              </a:extLst>
            </p:cNvPr>
            <p:cNvSpPr txBox="1"/>
            <p:nvPr/>
          </p:nvSpPr>
          <p:spPr>
            <a:xfrm>
              <a:off x="2204627" y="1401879"/>
              <a:ext cx="6603089" cy="7182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300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 언어의 개념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4339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69758" y="220279"/>
            <a:ext cx="475781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3237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1AD2B4D4-2E0D-655D-B2D3-D09A3DB989EF}"/>
              </a:ext>
            </a:extLst>
          </p:cNvPr>
          <p:cNvGrpSpPr/>
          <p:nvPr/>
        </p:nvGrpSpPr>
        <p:grpSpPr>
          <a:xfrm>
            <a:off x="985451" y="1307717"/>
            <a:ext cx="7874200" cy="2939266"/>
            <a:chOff x="981038" y="1318327"/>
            <a:chExt cx="6829331" cy="293926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45319D4-D9A5-644E-4C98-1067F216F7F1}"/>
                </a:ext>
              </a:extLst>
            </p:cNvPr>
            <p:cNvSpPr txBox="1"/>
            <p:nvPr/>
          </p:nvSpPr>
          <p:spPr>
            <a:xfrm>
              <a:off x="1087175" y="1318327"/>
              <a:ext cx="6723194" cy="29392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목표 </a:t>
              </a:r>
              <a:endParaRPr lang="en-US" altLang="ko-K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pPr marL="452438" indent="-452438">
                <a:buFont typeface="Wingdings" panose="05000000000000000000" pitchFamily="2" charset="2"/>
                <a:buChar char="v"/>
              </a:pP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각종 프로그래밍 언어의 종류와       특</a:t>
              </a:r>
              <a:r>
                <a:rPr lang="ko-KR" altLang="en-US" sz="320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징을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설명할 수 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 </a:t>
              </a:r>
            </a:p>
            <a:p>
              <a:pPr marL="457200" indent="-457200">
                <a:buFont typeface="Wingdings" panose="05000000000000000000" pitchFamily="2" charset="2"/>
                <a:buChar char="v"/>
              </a:pP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개발 분야와 용도에 따라 적절한 프로그래밍 언어를 선택할 수 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 </a:t>
              </a:r>
            </a:p>
            <a:p>
              <a:r>
                <a:rPr lang="en-US" altLang="ko-KR" sz="2400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  <a:latin typeface="HY중고딕" panose="02030600000101010101" pitchFamily="18" charset="-127"/>
                  <a:ea typeface="HY중고딕" panose="02030600000101010101" pitchFamily="18" charset="-127"/>
                </a:rPr>
                <a:t> </a:t>
              </a:r>
              <a:endParaRPr lang="ko-KR" altLang="en-US" sz="24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715A33BD-CF7D-384D-EAEE-8472A00AB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50FD4365-E990-A9B7-2E12-0E356BCF8F7D}"/>
              </a:ext>
            </a:extLst>
          </p:cNvPr>
          <p:cNvGrpSpPr/>
          <p:nvPr/>
        </p:nvGrpSpPr>
        <p:grpSpPr>
          <a:xfrm>
            <a:off x="1046639" y="4355575"/>
            <a:ext cx="7611701" cy="1092607"/>
            <a:chOff x="981038" y="1318327"/>
            <a:chExt cx="6601664" cy="109260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17AFCD3-6CFF-0BF0-788C-92A2562F2705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개념 </a:t>
              </a:r>
              <a:endParaRPr lang="en-US" altLang="ko-K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프로그래밍 언어의 종류와 특징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id="{C9AED58C-775E-9E12-3C2B-73902A5D0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B78489B-2B8A-1529-D0AC-829BD5A90E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11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0" y="2286938"/>
            <a:ext cx="9144000" cy="439009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97004" y="1687239"/>
            <a:ext cx="8046946" cy="381745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1970</a:t>
            </a: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년대 데니스 리치</a:t>
            </a: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(Dennis Ritchie)</a:t>
            </a: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가 개발</a:t>
            </a:r>
            <a:endParaRPr lang="en-US" altLang="ko-KR" sz="32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포인터를 사용하여 컴퓨터 하드웨어 메모리에 직접 접근</a:t>
            </a:r>
            <a:endParaRPr lang="en-US" altLang="ko-KR" sz="32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함수</a:t>
            </a: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데이터형</a:t>
            </a: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구조체 등의 편리한 기능 제공</a:t>
            </a:r>
            <a:endParaRPr lang="en-US" altLang="ko-KR" sz="32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생성된 프로그램의 실행 속도가 빠름</a:t>
            </a: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52340" y="238074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14528" y="181830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6DCA2DC-E460-A58B-3935-44BFDA7103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104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695566" y="1651649"/>
            <a:ext cx="7919999" cy="435042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빠른 실행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빠른 처리 속도가 필요한 운영 체제 개발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하드웨어를 작동시키는 드라이버 프로그램 개발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다양한 목적의 프로그램 개발에 광범위하게 사용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많은 프로그래밍 언어 생성에 직간접적으로 큰 영향을 줌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1989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년에 처음 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C89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가 지정되기 시작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2024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년에 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C23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까지 계속 국제 표준이 만들어짐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43631" y="262483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31946" y="178919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0EC0F0-1175-3BD5-E669-A66278ABAB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97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16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34922" y="228988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23237" y="15949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29E391C4-F5AA-8382-9940-CF8BBAF23A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608367"/>
              </p:ext>
            </p:extLst>
          </p:nvPr>
        </p:nvGraphicFramePr>
        <p:xfrm>
          <a:off x="740229" y="1617644"/>
          <a:ext cx="8169354" cy="46932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741345">
                  <a:extLst>
                    <a:ext uri="{9D8B030D-6E8A-4147-A177-3AD203B41FA5}">
                      <a16:colId xmlns:a16="http://schemas.microsoft.com/office/drawing/2014/main" val="3835828227"/>
                    </a:ext>
                  </a:extLst>
                </a:gridCol>
                <a:gridCol w="3428009">
                  <a:extLst>
                    <a:ext uri="{9D8B030D-6E8A-4147-A177-3AD203B41FA5}">
                      <a16:colId xmlns:a16="http://schemas.microsoft.com/office/drawing/2014/main" val="542534890"/>
                    </a:ext>
                  </a:extLst>
                </a:gridCol>
              </a:tblGrid>
              <a:tr h="3734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장단점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주요 활용 분야</a:t>
                      </a:r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142069"/>
                  </a:ext>
                </a:extLst>
              </a:tr>
              <a:tr h="1679698"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장점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코드가 간결</a:t>
                      </a:r>
                      <a:endParaRPr lang="en-US" altLang="ko-KR" sz="24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프로그램 실행 속도가 빠름</a:t>
                      </a:r>
                      <a:endParaRPr lang="en-US" altLang="ko-KR" sz="24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하드웨어를 직접 제어 가능</a:t>
                      </a:r>
                      <a:endParaRPr lang="ko-KR" altLang="en-US" sz="2400" spc="-15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운영 체제 개발</a:t>
                      </a: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하드웨어 드라이버 개발</a:t>
                      </a: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컴파일러 및 인터프리터 개발</a:t>
                      </a: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각종 라이브러리 개발</a:t>
                      </a: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임베디드 시스템 개발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57183"/>
                  </a:ext>
                </a:extLst>
              </a:tr>
              <a:tr h="2640145">
                <a:tc>
                  <a:txBody>
                    <a:bodyPr/>
                    <a:lstStyle/>
                    <a:p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&lt;</a:t>
                      </a:r>
                      <a:r>
                        <a:rPr lang="ko-KR" altLang="en-US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단점</a:t>
                      </a:r>
                      <a:r>
                        <a:rPr lang="en-US" altLang="ko-KR" sz="20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&gt;</a:t>
                      </a: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특정 프로그램 코드를 다른 목적으로 재사용하기 어려움</a:t>
                      </a:r>
                      <a:endParaRPr lang="en-US" altLang="ko-KR" sz="2400" b="0" i="0" u="none" strike="noStrike" kern="120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 algn="just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spc="-15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메모리에 직접 접근하거나 하드웨어를 직접 제어하는 프로그램을 개발할 때 주의 필요</a:t>
                      </a:r>
                      <a:endParaRPr lang="en-US" altLang="ko-KR" sz="2400" b="0" i="0" u="none" strike="noStrike" kern="1200" spc="-150" baseline="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457200" indent="-457200">
                        <a:buFont typeface="+mj-ea"/>
                        <a:buAutoNum type="circleNumDbPlain"/>
                      </a:pPr>
                      <a:r>
                        <a:rPr lang="ko-KR" altLang="en-US" sz="24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절차적 프로그래밍만 가능</a:t>
                      </a:r>
                      <a:endParaRPr lang="ko-KR" altLang="en-US" sz="24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695155"/>
                  </a:ext>
                </a:extLst>
              </a:tr>
            </a:tbl>
          </a:graphicData>
        </a:graphic>
      </p:graphicFrame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105C3E4-A288-2FB2-20E6-5153370C96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65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17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703238" y="1710208"/>
            <a:ext cx="8008362" cy="4350422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비야네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30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스트롭스트룹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(Bjarne Stroustrup)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이 개발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1985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년도에 처음 공개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C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언어의 특징을 모두 포함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클래스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상속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 err="1">
                <a:solidFill>
                  <a:schemeClr val="tx1"/>
                </a:solidFill>
                <a:latin typeface="+mj-ea"/>
                <a:ea typeface="+mj-ea"/>
              </a:rPr>
              <a:t>다형성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 등 객체 지향 프로그래밍 가능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시스템 프로그래밍</a:t>
            </a:r>
            <a:r>
              <a:rPr lang="en-US" altLang="ko-KR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0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임베디드 프로그래밍과 같은 대규모 시스템을 편리하게 프로그래밍할 수 있도록 설계</a:t>
            </a:r>
            <a:endParaRPr lang="en-US" altLang="ko-KR" sz="3000" b="0" i="0" u="none" strike="noStrike" spc="-150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en-US" altLang="ko-KR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C++</a:t>
              </a: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78467" y="228988"/>
            <a:ext cx="512536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종류와 특징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14528" y="159492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0688B0-9A52-ADD9-31D0-595A71B180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35885"/>
      </p:ext>
    </p:extLst>
  </p:cSld>
  <p:clrMapOvr>
    <a:masterClrMapping/>
  </p:clrMapOvr>
</p:sld>
</file>

<file path=ppt/theme/theme1.xml><?xml version="1.0" encoding="utf-8"?>
<a:theme xmlns:a="http://schemas.openxmlformats.org/drawingml/2006/main" name="New_Education02">
  <a:themeElements>
    <a:clrScheme name="Education02">
      <a:dk1>
        <a:srgbClr val="000000"/>
      </a:dk1>
      <a:lt1>
        <a:srgbClr val="FFFFFF"/>
      </a:lt1>
      <a:dk2>
        <a:srgbClr val="006699"/>
      </a:dk2>
      <a:lt2>
        <a:srgbClr val="ECF0ED"/>
      </a:lt2>
      <a:accent1>
        <a:srgbClr val="DF3939"/>
      </a:accent1>
      <a:accent2>
        <a:srgbClr val="F0A73C"/>
      </a:accent2>
      <a:accent3>
        <a:srgbClr val="21A6C5"/>
      </a:accent3>
      <a:accent4>
        <a:srgbClr val="BEC936"/>
      </a:accent4>
      <a:accent5>
        <a:srgbClr val="ECB0B0"/>
      </a:accent5>
      <a:accent6>
        <a:srgbClr val="C1C1C1"/>
      </a:accent6>
      <a:hlink>
        <a:srgbClr val="0099CC"/>
      </a:hlink>
      <a:folHlink>
        <a:srgbClr val="D361AA"/>
      </a:folHlink>
    </a:clrScheme>
    <a:fontScheme name="Education02">
      <a:majorFont>
        <a:latin typeface="Corbel"/>
        <a:ea typeface=""/>
        <a:cs typeface=""/>
        <a:font script="Jpan" typeface="HG丸ｺﾞｼｯｸM-PRO"/>
        <a:font script="Hang" typeface="맑은 고딕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ducation02">
      <a:fillStyleLst>
        <a:solidFill>
          <a:schemeClr val="phClr"/>
        </a:solidFill>
        <a:solidFill>
          <a:schemeClr val="phClr">
            <a:tint val="60000"/>
            <a:satMod val="150000"/>
          </a:schemeClr>
        </a:solidFill>
        <a:gradFill rotWithShape="1">
          <a:gsLst>
            <a:gs pos="0">
              <a:schemeClr val="phClr">
                <a:shade val="100000"/>
                <a:satMod val="100000"/>
              </a:schemeClr>
            </a:gs>
            <a:gs pos="100000">
              <a:schemeClr val="phClr">
                <a:shade val="70000"/>
                <a:satMod val="12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innerShdw blurRad="127000" dist="25400" dir="13500000">
              <a:srgbClr val="000000">
                <a:alpha val="80000"/>
              </a:srgbClr>
            </a:innerShdw>
          </a:effectLst>
        </a:effectStyle>
        <a:effectStyle>
          <a:effectLst>
            <a:innerShdw blurRad="254000" dist="25400" dir="13500000">
              <a:srgbClr val="000000">
                <a:alpha val="80000"/>
              </a:srgbClr>
            </a:innerShdw>
          </a:effectLst>
        </a:effectStyle>
        <a:effectStyle>
          <a:effectLst>
            <a:outerShdw blurRad="50800" dist="508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9000000"/>
            </a:lightRig>
          </a:scene3d>
          <a:sp3d contourW="35560" prstMaterial="matte">
            <a:bevelT w="4445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20000"/>
              </a:schemeClr>
            </a:gs>
            <a:gs pos="100000">
              <a:schemeClr val="phClr">
                <a:tint val="70000"/>
                <a:shade val="100000"/>
                <a:satMod val="3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8000"/>
                <a:satMod val="200000"/>
              </a:schemeClr>
            </a:gs>
            <a:gs pos="100000">
              <a:schemeClr val="phClr">
                <a:shade val="86000"/>
                <a:satMod val="140000"/>
                <a:lumMod val="90000"/>
              </a:schemeClr>
            </a:gs>
          </a:gsLst>
          <a:lin ang="33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TM10237559[[fn=교육 테마]]</Template>
  <TotalTime>1967</TotalTime>
  <Words>1221</Words>
  <Application>Microsoft Office PowerPoint</Application>
  <PresentationFormat>화면 슬라이드 쇼(4:3)</PresentationFormat>
  <Paragraphs>264</Paragraphs>
  <Slides>27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38" baseType="lpstr">
      <vt:lpstr>Adobe 고딕 Std B</vt:lpstr>
      <vt:lpstr>HY중고딕</vt:lpstr>
      <vt:lpstr>YDVYMjO32</vt:lpstr>
      <vt:lpstr>나눔고딕 ExtraBold</vt:lpstr>
      <vt:lpstr>맑은 고딕</vt:lpstr>
      <vt:lpstr>Arial</vt:lpstr>
      <vt:lpstr>Candara</vt:lpstr>
      <vt:lpstr>Corbel</vt:lpstr>
      <vt:lpstr>Wingdings</vt:lpstr>
      <vt:lpstr>Wingdings 3</vt:lpstr>
      <vt:lpstr>New_Education02</vt:lpstr>
      <vt:lpstr>프로그래밍</vt:lpstr>
      <vt:lpstr>I. 프로그래밍의 개요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creator>PC</dc:creator>
  <cp:lastModifiedBy>young yoon</cp:lastModifiedBy>
  <cp:revision>42</cp:revision>
  <dcterms:created xsi:type="dcterms:W3CDTF">2024-05-29T02:53:03Z</dcterms:created>
  <dcterms:modified xsi:type="dcterms:W3CDTF">2025-10-15T06:43:17Z</dcterms:modified>
</cp:coreProperties>
</file>